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3" r:id="rId3"/>
    <p:sldId id="257" r:id="rId4"/>
    <p:sldId id="260" r:id="rId5"/>
    <p:sldId id="258" r:id="rId6"/>
    <p:sldId id="263" r:id="rId7"/>
    <p:sldId id="265" r:id="rId8"/>
    <p:sldId id="266" r:id="rId9"/>
    <p:sldId id="267" r:id="rId10"/>
    <p:sldId id="272" r:id="rId11"/>
    <p:sldId id="268" r:id="rId12"/>
    <p:sldId id="262" r:id="rId13"/>
    <p:sldId id="276" r:id="rId14"/>
    <p:sldId id="277" r:id="rId15"/>
    <p:sldId id="278" r:id="rId16"/>
    <p:sldId id="270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4FD0D-50A4-4D6E-A58B-244538A7DF59}" v="1" dt="2020-04-27T19:59:36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51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29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e5f43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6e5f43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e5f43e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6e5f43e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3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61996c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61996c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03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1b81f8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1b81f8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8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2dd552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2dd552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2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2dd552d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2dd552d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3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2dd552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2dd552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2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2dd552d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2dd552d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6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6e5f43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6e5f43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87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6e5f43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6e5f43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6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Segmentation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BC12DC-E337-4939-962A-5201F5CE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Base and Bounds: </a:t>
            </a:r>
            <a:r>
              <a:rPr lang="en" dirty="0">
                <a:solidFill>
                  <a:srgbClr val="DCB439"/>
                </a:solidFill>
              </a:rPr>
              <a:t>Problems </a:t>
            </a:r>
            <a:r>
              <a:rPr lang="en" dirty="0"/>
              <a:t>(cont.)</a:t>
            </a:r>
            <a:endParaRPr dirty="0"/>
          </a:p>
        </p:txBody>
      </p:sp>
      <p:sp>
        <p:nvSpPr>
          <p:cNvPr id="91" name="Google Shape;91;p2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21893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/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/>
              <a:t> has two main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SzPts val="2400"/>
              <a:buNone/>
            </a:pPr>
            <a:r>
              <a:rPr lang="en" sz="2400" dirty="0"/>
              <a:t>2. </a:t>
            </a:r>
            <a:r>
              <a:rPr lang="en-US" sz="2400" b="1" i="1" dirty="0">
                <a:solidFill>
                  <a:srgbClr val="FF0000"/>
                </a:solidFill>
              </a:rPr>
              <a:t>External Fragmentation</a:t>
            </a:r>
            <a:r>
              <a:rPr lang="en-US" sz="2400" dirty="0"/>
              <a:t>: Total memory space is enough to satisfy a request or to reside a process in it, but it is not contiguous so it can not be used.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br>
              <a:rPr lang="en" sz="2400" dirty="0"/>
            </a:br>
            <a:endParaRPr sz="2400" dirty="0"/>
          </a:p>
        </p:txBody>
      </p:sp>
      <p:sp>
        <p:nvSpPr>
          <p:cNvPr id="2" name="AutoShape 2" descr="Three virtual address spaces, but there is not enough continuous space for the third">
            <a:extLst>
              <a:ext uri="{FF2B5EF4-FFF2-40B4-BE49-F238E27FC236}">
                <a16:creationId xmlns:a16="http://schemas.microsoft.com/office/drawing/2014/main" id="{4C8E4B77-CE92-484A-B3AC-9414E9684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ree virtual address spaces, but there is not enough continuous space for the third">
            <a:extLst>
              <a:ext uri="{FF2B5EF4-FFF2-40B4-BE49-F238E27FC236}">
                <a16:creationId xmlns:a16="http://schemas.microsoft.com/office/drawing/2014/main" id="{C732BB82-E8BA-45D7-9D0A-11A1F14EB8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DB60-C7C6-4071-827E-1C844516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11" y="1800156"/>
            <a:ext cx="4936621" cy="38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0" name="Google Shape;110;p2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68122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is a generalized form of </a:t>
            </a: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>
                <a:solidFill>
                  <a:srgbClr val="000000"/>
                </a:solidFill>
              </a:rPr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b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component in the </a:t>
            </a:r>
            <a:r>
              <a:rPr lang="en" sz="2400" b="1" dirty="0">
                <a:solidFill>
                  <a:srgbClr val="465510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is considered a separate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r>
              <a:rPr lang="en" sz="2400" dirty="0">
                <a:solidFill>
                  <a:srgbClr val="000000"/>
                </a:solidFill>
              </a:rPr>
              <a:t> has its own </a:t>
            </a:r>
            <a:r>
              <a:rPr lang="en" sz="2400" b="1" dirty="0">
                <a:solidFill>
                  <a:srgbClr val="002B5B"/>
                </a:solidFill>
              </a:rPr>
              <a:t>base</a:t>
            </a:r>
            <a:r>
              <a:rPr lang="en" sz="2400" dirty="0">
                <a:solidFill>
                  <a:srgbClr val="000000"/>
                </a:solidFill>
              </a:rPr>
              <a:t> and </a:t>
            </a:r>
            <a:r>
              <a:rPr lang="en" sz="2400" b="1" dirty="0">
                <a:solidFill>
                  <a:srgbClr val="002B5B"/>
                </a:solidFill>
              </a:rPr>
              <a:t>bounds</a:t>
            </a:r>
            <a:r>
              <a:rPr lang="en" sz="2400" dirty="0">
                <a:solidFill>
                  <a:srgbClr val="000000"/>
                </a:solidFill>
              </a:rPr>
              <a:t> registers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7676525" y="50115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7676525" y="4109400"/>
            <a:ext cx="1677000" cy="90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3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Hardware Information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To support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, the </a:t>
            </a:r>
            <a:r>
              <a:rPr lang="en-US" b="1" dirty="0">
                <a:solidFill>
                  <a:srgbClr val="4A3651"/>
                </a:solidFill>
              </a:rPr>
              <a:t>hardware (</a:t>
            </a:r>
            <a:r>
              <a:rPr lang="en-US" b="1">
                <a:solidFill>
                  <a:srgbClr val="4A3651"/>
                </a:solidFill>
              </a:rPr>
              <a:t>Memory Management Unit)</a:t>
            </a:r>
            <a:r>
              <a:rPr lang="en" dirty="0"/>
              <a:t> now needs to </a:t>
            </a:r>
            <a:r>
              <a:rPr lang="en-US" dirty="0"/>
              <a:t>store</a:t>
            </a:r>
            <a:r>
              <a:rPr lang="en" dirty="0"/>
              <a:t> the following information: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lang="en" dirty="0"/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/>
            </a:br>
            <a:r>
              <a:rPr lang="en" sz="2400" b="1" dirty="0">
                <a:solidFill>
                  <a:srgbClr val="002B5B"/>
                </a:solidFill>
              </a:rPr>
              <a:t>Operating system </a:t>
            </a:r>
            <a:r>
              <a:rPr lang="en" sz="2400" dirty="0"/>
              <a:t>must track this information for every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/>
              <a:t> and save and restore it on each </a:t>
            </a:r>
            <a:r>
              <a:rPr lang="en" sz="2400" b="1" dirty="0">
                <a:solidFill>
                  <a:srgbClr val="999623"/>
                </a:solidFill>
              </a:rPr>
              <a:t>context switch</a:t>
            </a:r>
            <a:r>
              <a:rPr lang="en" sz="2400" dirty="0"/>
              <a:t>.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graphicFrame>
        <p:nvGraphicFramePr>
          <p:cNvPr id="130" name="Google Shape;130;p26"/>
          <p:cNvGraphicFramePr/>
          <p:nvPr>
            <p:extLst>
              <p:ext uri="{D42A27DB-BD31-4B8C-83A1-F6EECF244321}">
                <p14:modId xmlns:p14="http://schemas.microsoft.com/office/powerpoint/2010/main" val="2532952219"/>
              </p:ext>
            </p:extLst>
          </p:nvPr>
        </p:nvGraphicFramePr>
        <p:xfrm>
          <a:off x="2228875" y="2994850"/>
          <a:ext cx="77342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Segment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Base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Size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Grows Positive?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Read-Execute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36K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Read-Write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Read-Write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2F3-B867-4A28-B184-1EEFD8C1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Segment Are We Referring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FFBD-2D73-449A-AF27-39FE00B6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Chop up the address space into segments based on the top few bits of the virtual address</a:t>
            </a:r>
          </a:p>
          <a:p>
            <a:endParaRPr lang="en-US" dirty="0"/>
          </a:p>
          <a:p>
            <a:r>
              <a:rPr lang="en-US" dirty="0"/>
              <a:t>For example, we can use the </a:t>
            </a:r>
            <a:r>
              <a:rPr lang="en-US" dirty="0">
                <a:solidFill>
                  <a:schemeClr val="accent1"/>
                </a:solidFill>
              </a:rPr>
              <a:t>top two bits </a:t>
            </a:r>
            <a:r>
              <a:rPr lang="en-US" dirty="0"/>
              <a:t>of our 14-bit virtual address to select the segment, our virtual address looks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64D61-8AE1-4C5A-BAD6-BD766DF0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19" y="4126211"/>
            <a:ext cx="83915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2F3-B867-4A28-B184-1EEFD8C1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Which Segment Are We Referring To?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FFBD-2D73-449A-AF27-39FE00B6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our example heap virtual address from above (</a:t>
            </a:r>
            <a:r>
              <a:rPr lang="en-US" dirty="0">
                <a:solidFill>
                  <a:schemeClr val="accent1"/>
                </a:solidFill>
              </a:rPr>
              <a:t>4200</a:t>
            </a:r>
            <a:r>
              <a:rPr lang="en-US" dirty="0"/>
              <a:t>) and translate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7B3C7-223B-4BF0-9A68-6E48D623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76" y="2627420"/>
            <a:ext cx="7258050" cy="1905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656F5-DCB1-41DE-A0C8-B76CCCF5D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46186"/>
              </p:ext>
            </p:extLst>
          </p:nvPr>
        </p:nvGraphicFramePr>
        <p:xfrm>
          <a:off x="4034161" y="4435625"/>
          <a:ext cx="30937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6850">
                  <a:extLst>
                    <a:ext uri="{9D8B030D-6E8A-4147-A177-3AD203B41FA5}">
                      <a16:colId xmlns:a16="http://schemas.microsoft.com/office/drawing/2014/main" val="615427669"/>
                    </a:ext>
                  </a:extLst>
                </a:gridCol>
                <a:gridCol w="1546850">
                  <a:extLst>
                    <a:ext uri="{9D8B030D-6E8A-4147-A177-3AD203B41FA5}">
                      <a16:colId xmlns:a16="http://schemas.microsoft.com/office/drawing/2014/main" val="317627244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Segment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number</a:t>
                      </a:r>
                      <a:endParaRPr sz="18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6688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7358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23498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800" b="1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5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1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294A-574B-4049-89E3-6194DB95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2DDD5-371B-4962-B097-A4F3FBBDF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Moodle and find “Segmentation Activity”</a:t>
            </a:r>
          </a:p>
        </p:txBody>
      </p:sp>
    </p:spTree>
    <p:extLst>
      <p:ext uri="{BB962C8B-B14F-4D97-AF65-F5344CB8AC3E}">
        <p14:creationId xmlns:p14="http://schemas.microsoft.com/office/powerpoint/2010/main" val="195421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Addressing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400" dirty="0"/>
              <a:t>Given the following 16-bit </a:t>
            </a:r>
            <a:r>
              <a:rPr lang="en" sz="2400" b="1" dirty="0">
                <a:solidFill>
                  <a:srgbClr val="5AABBC"/>
                </a:solidFill>
              </a:rPr>
              <a:t>virtual address</a:t>
            </a:r>
            <a:r>
              <a:rPr lang="en" sz="2400" dirty="0"/>
              <a:t>: </a:t>
            </a:r>
            <a:br>
              <a:rPr lang="en" sz="2400" dirty="0"/>
            </a:br>
            <a:endParaRPr sz="1000" dirty="0"/>
          </a:p>
          <a:p>
            <a:pPr marL="0" indent="45720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00 0010 0000 1010</a:t>
            </a: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400" dirty="0">
                <a:latin typeface="Consolas"/>
                <a:ea typeface="Consolas"/>
                <a:cs typeface="Consolas"/>
                <a:sym typeface="Consolas"/>
              </a:rPr>
            </a:b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1828800" indent="457200">
              <a:lnSpc>
                <a:spcPct val="100000"/>
              </a:lnSpc>
              <a:buNone/>
            </a:pPr>
            <a:r>
              <a:rPr lang="en" sz="18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          Segment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1800" dirty="0">
                <a:latin typeface="Consolas"/>
                <a:ea typeface="Consolas"/>
                <a:cs typeface="Consolas"/>
                <a:sym typeface="Consolas"/>
              </a:rPr>
            </a:b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SzPts val="2400"/>
              <a:buAutoNum type="arabicPeriod"/>
            </a:pPr>
            <a:r>
              <a:rPr lang="en" sz="2400" dirty="0"/>
              <a:t>What is the </a:t>
            </a:r>
            <a:r>
              <a:rPr lang="en" sz="2400" b="1" dirty="0">
                <a:solidFill>
                  <a:srgbClr val="5F1709"/>
                </a:solidFill>
              </a:rPr>
              <a:t>largest possible segment size</a:t>
            </a:r>
            <a:r>
              <a:rPr lang="en" sz="2400" dirty="0"/>
              <a:t>?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Which </a:t>
            </a:r>
            <a:r>
              <a:rPr lang="en" sz="2400" b="1" dirty="0">
                <a:solidFill>
                  <a:srgbClr val="999623"/>
                </a:solidFill>
              </a:rPr>
              <a:t>segment</a:t>
            </a:r>
            <a:r>
              <a:rPr lang="en" sz="2400" dirty="0"/>
              <a:t> is this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r>
              <a:rPr lang="en" sz="2400" dirty="0"/>
              <a:t> located in? </a:t>
            </a:r>
            <a:br>
              <a:rPr lang="en" sz="2400" dirty="0"/>
            </a:br>
            <a:endParaRPr sz="2400" dirty="0"/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What is the</a:t>
            </a:r>
            <a:r>
              <a:rPr lang="en" sz="2400" b="1" dirty="0">
                <a:solidFill>
                  <a:srgbClr val="4A3651"/>
                </a:solidFill>
              </a:rPr>
              <a:t> physical address</a:t>
            </a:r>
            <a:r>
              <a:rPr lang="en" sz="2400" dirty="0"/>
              <a:t> of this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r>
              <a:rPr lang="en" sz="2400" dirty="0"/>
              <a:t>?</a:t>
            </a:r>
            <a:endParaRPr sz="2400" dirty="0"/>
          </a:p>
        </p:txBody>
      </p:sp>
      <p:sp>
        <p:nvSpPr>
          <p:cNvPr id="137" name="Google Shape;137;p27"/>
          <p:cNvSpPr/>
          <p:nvPr/>
        </p:nvSpPr>
        <p:spPr>
          <a:xfrm rot="5400000">
            <a:off x="4667700" y="3139560"/>
            <a:ext cx="439500" cy="3237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Google Shape;138;p27"/>
          <p:cNvSpPr/>
          <p:nvPr/>
        </p:nvSpPr>
        <p:spPr>
          <a:xfrm rot="5400000">
            <a:off x="6293550" y="1885710"/>
            <a:ext cx="439500" cy="28314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81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AB2A-610F-4A88-97F0-0D5E4A4E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B4EE-F6FC-46FB-A3A1-8C610FDE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1424" cy="4593342"/>
          </a:xfrm>
        </p:spPr>
        <p:txBody>
          <a:bodyPr/>
          <a:lstStyle/>
          <a:p>
            <a:r>
              <a:rPr lang="en-US" dirty="0"/>
              <a:t>How to organize RAM for many processes?</a:t>
            </a:r>
          </a:p>
        </p:txBody>
      </p:sp>
      <p:pic>
        <p:nvPicPr>
          <p:cNvPr id="1026" name="Picture 2" descr="6.What's Inside a Computer - Ali.Hassan.TEJ3M">
            <a:extLst>
              <a:ext uri="{FF2B5EF4-FFF2-40B4-BE49-F238E27FC236}">
                <a16:creationId xmlns:a16="http://schemas.microsoft.com/office/drawing/2014/main" id="{4BB0173A-93E0-446F-83B8-1F101D78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65" y="1718495"/>
            <a:ext cx="5747656" cy="493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66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What is an </a:t>
            </a:r>
            <a:r>
              <a:rPr lang="en" b="1" dirty="0">
                <a:solidFill>
                  <a:srgbClr val="465510"/>
                </a:solidFill>
              </a:rPr>
              <a:t>address space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What is </a:t>
            </a:r>
            <a:r>
              <a:rPr lang="en" b="1" dirty="0">
                <a:solidFill>
                  <a:srgbClr val="DCB439"/>
                </a:solidFill>
              </a:rPr>
              <a:t>virtual memory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How do we </a:t>
            </a:r>
            <a:r>
              <a:rPr lang="en" b="1" dirty="0">
                <a:solidFill>
                  <a:srgbClr val="002B5B"/>
                </a:solidFill>
              </a:rPr>
              <a:t>allocate</a:t>
            </a:r>
            <a:r>
              <a:rPr lang="en" dirty="0"/>
              <a:t> memory?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B</a:t>
            </a:r>
            <a:r>
              <a:rPr lang="en-US" dirty="0" err="1"/>
              <a:t>ase</a:t>
            </a:r>
            <a:r>
              <a:rPr lang="en-US" dirty="0"/>
              <a:t> and Bound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Segmentation</a:t>
            </a:r>
            <a:endParaRPr lang="e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52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Address Space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11" name="Google Shape;111;p24"/>
          <p:cNvSpPr txBox="1">
            <a:spLocks noGrp="1"/>
          </p:cNvSpPr>
          <p:nvPr>
            <p:ph idx="1"/>
          </p:nvPr>
        </p:nvSpPr>
        <p:spPr>
          <a:xfrm>
            <a:off x="838199" y="1600200"/>
            <a:ext cx="559811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Each process takes a certain size of the physical memory as its own space. </a:t>
            </a:r>
          </a:p>
          <a:p>
            <a:r>
              <a:rPr lang="en-US" dirty="0"/>
              <a:t>It uses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certain address</a:t>
            </a:r>
            <a:r>
              <a:rPr lang="en-US" dirty="0"/>
              <a:t> to retrieve data.</a:t>
            </a:r>
            <a:endParaRPr dirty="0"/>
          </a:p>
        </p:txBody>
      </p:sp>
      <p:sp>
        <p:nvSpPr>
          <p:cNvPr id="112" name="Google Shape;112;p24"/>
          <p:cNvSpPr/>
          <p:nvPr/>
        </p:nvSpPr>
        <p:spPr>
          <a:xfrm>
            <a:off x="6595663" y="1337100"/>
            <a:ext cx="3087000" cy="526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400" b="1">
                <a:solidFill>
                  <a:srgbClr val="002B5B"/>
                </a:solidFill>
              </a:rPr>
              <a:t>Stack</a:t>
            </a:r>
            <a:endParaRPr sz="2400" b="1">
              <a:solidFill>
                <a:srgbClr val="002B5B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6595663" y="1863300"/>
            <a:ext cx="3087000" cy="526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b="1"/>
          </a:p>
        </p:txBody>
      </p:sp>
      <p:sp>
        <p:nvSpPr>
          <p:cNvPr id="114" name="Google Shape;114;p24"/>
          <p:cNvSpPr/>
          <p:nvPr/>
        </p:nvSpPr>
        <p:spPr>
          <a:xfrm>
            <a:off x="6595663" y="2389500"/>
            <a:ext cx="3087000" cy="5262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465510"/>
                </a:solidFill>
              </a:rPr>
              <a:t>Heap</a:t>
            </a:r>
            <a:endParaRPr sz="2400" b="1" dirty="0">
              <a:solidFill>
                <a:srgbClr val="465510"/>
              </a:solidFill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6595663" y="3441900"/>
            <a:ext cx="3087000" cy="5262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5F1709"/>
                </a:solidFill>
              </a:rPr>
              <a:t>Code</a:t>
            </a:r>
            <a:endParaRPr sz="2400" b="1">
              <a:solidFill>
                <a:srgbClr val="5F1709"/>
              </a:solidFill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9682663" y="13371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High address</a:t>
            </a:r>
            <a:endParaRPr b="1" dirty="0"/>
          </a:p>
        </p:txBody>
      </p:sp>
      <p:cxnSp>
        <p:nvCxnSpPr>
          <p:cNvPr id="117" name="Google Shape;117;p24"/>
          <p:cNvCxnSpPr>
            <a:stCxn id="113" idx="0"/>
          </p:cNvCxnSpPr>
          <p:nvPr/>
        </p:nvCxnSpPr>
        <p:spPr>
          <a:xfrm>
            <a:off x="8139163" y="1863300"/>
            <a:ext cx="6000" cy="21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4"/>
          <p:cNvCxnSpPr>
            <a:stCxn id="114" idx="0"/>
          </p:cNvCxnSpPr>
          <p:nvPr/>
        </p:nvCxnSpPr>
        <p:spPr>
          <a:xfrm rot="10800000">
            <a:off x="8136163" y="2208000"/>
            <a:ext cx="3000" cy="18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4"/>
          <p:cNvSpPr txBox="1"/>
          <p:nvPr/>
        </p:nvSpPr>
        <p:spPr>
          <a:xfrm>
            <a:off x="9682663" y="34419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L</a:t>
            </a:r>
            <a:r>
              <a:rPr lang="en" b="1" dirty="0"/>
              <a:t>ow address</a:t>
            </a:r>
            <a:endParaRPr b="1" dirty="0"/>
          </a:p>
        </p:txBody>
      </p:sp>
      <p:sp>
        <p:nvSpPr>
          <p:cNvPr id="120" name="Google Shape;120;p24"/>
          <p:cNvSpPr txBox="1"/>
          <p:nvPr/>
        </p:nvSpPr>
        <p:spPr>
          <a:xfrm>
            <a:off x="9682663" y="1863300"/>
            <a:ext cx="204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/>
              <a:t>Direction of Growth</a:t>
            </a:r>
            <a:endParaRPr b="1"/>
          </a:p>
        </p:txBody>
      </p:sp>
      <p:sp>
        <p:nvSpPr>
          <p:cNvPr id="121" name="Google Shape;121;p24"/>
          <p:cNvSpPr/>
          <p:nvPr/>
        </p:nvSpPr>
        <p:spPr>
          <a:xfrm>
            <a:off x="6598663" y="2915700"/>
            <a:ext cx="3087000" cy="5262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7F6000"/>
                </a:solidFill>
              </a:rPr>
              <a:t>Data</a:t>
            </a:r>
            <a:endParaRPr sz="2400" b="1">
              <a:solidFill>
                <a:srgbClr val="7F6000"/>
              </a:solidFill>
            </a:endParaRPr>
          </a:p>
        </p:txBody>
      </p:sp>
      <p:graphicFrame>
        <p:nvGraphicFramePr>
          <p:cNvPr id="122" name="Google Shape;122;p24"/>
          <p:cNvGraphicFramePr/>
          <p:nvPr>
            <p:extLst>
              <p:ext uri="{D42A27DB-BD31-4B8C-83A1-F6EECF244321}">
                <p14:modId xmlns:p14="http://schemas.microsoft.com/office/powerpoint/2010/main" val="2795552030"/>
              </p:ext>
            </p:extLst>
          </p:nvPr>
        </p:nvGraphicFramePr>
        <p:xfrm>
          <a:off x="4660396" y="4425480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Region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Data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2B5B"/>
                          </a:solidFill>
                        </a:rPr>
                        <a:t>Stack</a:t>
                      </a:r>
                      <a:endParaRPr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Automatic memory, local variables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65510"/>
                          </a:solidFill>
                        </a:rPr>
                        <a:t>Heap</a:t>
                      </a:r>
                      <a:endParaRPr b="1">
                        <a:solidFill>
                          <a:srgbClr val="465510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memory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DCB439"/>
                          </a:solidFill>
                        </a:rPr>
                        <a:t>Data</a:t>
                      </a:r>
                      <a:endParaRPr b="1">
                        <a:solidFill>
                          <a:srgbClr val="DCB439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 data, Global variables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F1709"/>
                          </a:solidFill>
                        </a:rPr>
                        <a:t>Code</a:t>
                      </a:r>
                      <a:endParaRPr b="1">
                        <a:solidFill>
                          <a:srgbClr val="5F1709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Program instruction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2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Motivation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2958050" y="2486450"/>
            <a:ext cx="2289900" cy="8211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02B5B"/>
                </a:solidFill>
              </a:rPr>
              <a:t>Operating System (code, data, etc.)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7068575" y="2486450"/>
            <a:ext cx="2289900" cy="8211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 (code, data, etc.)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2958050" y="3307550"/>
            <a:ext cx="2289900" cy="2023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Current Program 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7068575" y="3307550"/>
            <a:ext cx="2289900" cy="2023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/>
          </a:p>
        </p:txBody>
      </p:sp>
      <p:sp>
        <p:nvSpPr>
          <p:cNvPr id="97" name="Google Shape;97;p22"/>
          <p:cNvSpPr/>
          <p:nvPr/>
        </p:nvSpPr>
        <p:spPr>
          <a:xfrm>
            <a:off x="7068575" y="3540900"/>
            <a:ext cx="2289900" cy="6456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Process A </a:t>
            </a:r>
            <a:br>
              <a:rPr lang="en" b="1">
                <a:solidFill>
                  <a:srgbClr val="465510"/>
                </a:solidFill>
              </a:rPr>
            </a:br>
            <a:r>
              <a:rPr lang="en" b="1">
                <a:solidFill>
                  <a:srgbClr val="465510"/>
                </a:solidFill>
              </a:rPr>
              <a:t>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068575" y="4294675"/>
            <a:ext cx="2289900" cy="8211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Process B </a:t>
            </a:r>
            <a:br>
              <a:rPr lang="en" b="1">
                <a:solidFill>
                  <a:srgbClr val="465510"/>
                </a:solidFill>
              </a:rPr>
            </a:br>
            <a:r>
              <a:rPr lang="en" b="1">
                <a:solidFill>
                  <a:srgbClr val="465510"/>
                </a:solidFill>
              </a:rPr>
              <a:t>(code, data, etc.)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1981200" y="5539600"/>
            <a:ext cx="82296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/>
              <a:t>With the development of </a:t>
            </a:r>
            <a:r>
              <a:rPr lang="en" sz="2400" b="1">
                <a:solidFill>
                  <a:srgbClr val="002B5B"/>
                </a:solidFill>
              </a:rPr>
              <a:t>multiprogramming</a:t>
            </a:r>
            <a:r>
              <a:rPr lang="en" sz="2400"/>
              <a:t> and </a:t>
            </a:r>
            <a:r>
              <a:rPr lang="en" sz="2400" b="1">
                <a:solidFill>
                  <a:srgbClr val="465510"/>
                </a:solidFill>
              </a:rPr>
              <a:t>timesharing</a:t>
            </a:r>
            <a:r>
              <a:rPr lang="en" sz="2400"/>
              <a:t>, we needed a way to </a:t>
            </a:r>
            <a:r>
              <a:rPr lang="en" sz="2400" b="1">
                <a:solidFill>
                  <a:srgbClr val="5F1709"/>
                </a:solidFill>
              </a:rPr>
              <a:t>protect</a:t>
            </a:r>
            <a:r>
              <a:rPr lang="en" sz="2400"/>
              <a:t> programs from each other and to effectively </a:t>
            </a:r>
            <a:r>
              <a:rPr lang="en" sz="2400" b="1">
                <a:solidFill>
                  <a:srgbClr val="DCB439"/>
                </a:solidFill>
              </a:rPr>
              <a:t>switch</a:t>
            </a:r>
            <a:r>
              <a:rPr lang="en" sz="2400"/>
              <a:t> between them.</a:t>
            </a:r>
            <a:endParaRPr sz="2400"/>
          </a:p>
        </p:txBody>
      </p:sp>
      <p:sp>
        <p:nvSpPr>
          <p:cNvPr id="100" name="Google Shape;100;p22"/>
          <p:cNvSpPr/>
          <p:nvPr/>
        </p:nvSpPr>
        <p:spPr>
          <a:xfrm>
            <a:off x="5540850" y="3806550"/>
            <a:ext cx="1110300" cy="55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9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290569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Each address in our program is actually a </a:t>
            </a:r>
            <a:r>
              <a:rPr lang="en" b="1" dirty="0">
                <a:solidFill>
                  <a:srgbClr val="DCB439"/>
                </a:solidFill>
              </a:rPr>
              <a:t>virtual address</a:t>
            </a:r>
            <a:r>
              <a:rPr lang="en" dirty="0">
                <a:solidFill>
                  <a:srgbClr val="DCB439"/>
                </a:solidFill>
              </a:rPr>
              <a:t> </a:t>
            </a:r>
            <a:r>
              <a:rPr lang="en" dirty="0"/>
              <a:t>that must be </a:t>
            </a:r>
            <a:r>
              <a:rPr lang="en" b="1" dirty="0">
                <a:solidFill>
                  <a:srgbClr val="465510"/>
                </a:solidFill>
              </a:rPr>
              <a:t>translated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/>
              <a:t>This </a:t>
            </a:r>
            <a:r>
              <a:rPr lang="en" b="1" dirty="0">
                <a:solidFill>
                  <a:srgbClr val="5AABBC"/>
                </a:solidFill>
              </a:rPr>
              <a:t>virtualization</a:t>
            </a:r>
            <a:r>
              <a:rPr lang="en" dirty="0"/>
              <a:t> allows us to </a:t>
            </a:r>
            <a:r>
              <a:rPr lang="en" b="1" dirty="0">
                <a:solidFill>
                  <a:srgbClr val="999623"/>
                </a:solidFill>
              </a:rPr>
              <a:t>relocate</a:t>
            </a:r>
            <a:r>
              <a:rPr lang="en" dirty="0"/>
              <a:t> a process to any location in memory.</a:t>
            </a:r>
            <a:endParaRPr dirty="0"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4294967295"/>
          </p:nvPr>
        </p:nvSpPr>
        <p:spPr>
          <a:xfrm>
            <a:off x="7549780" y="1593542"/>
            <a:ext cx="3994150" cy="49672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02B5B"/>
                </a:solidFill>
              </a:rPr>
              <a:t>Goals</a:t>
            </a:r>
            <a:br>
              <a:rPr lang="en" dirty="0"/>
            </a:br>
            <a:endParaRPr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Transparency</a:t>
            </a:r>
            <a:br>
              <a:rPr lang="en" sz="2400" dirty="0"/>
            </a:br>
            <a:r>
              <a:rPr lang="en" sz="2400" dirty="0"/>
              <a:t>Invisible to application.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465510"/>
                </a:solidFill>
              </a:rPr>
              <a:t>Efficiency</a:t>
            </a:r>
            <a:br>
              <a:rPr lang="en" sz="2400" dirty="0"/>
            </a:br>
            <a:r>
              <a:rPr lang="en" sz="2400" dirty="0"/>
              <a:t>As efficient as possible.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Protection</a:t>
            </a:r>
            <a:br>
              <a:rPr lang="en" sz="2400" dirty="0"/>
            </a:br>
            <a:r>
              <a:rPr lang="en" sz="2400" dirty="0"/>
              <a:t>Protect processes from each other.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2248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 sz="3000">
                <a:solidFill>
                  <a:srgbClr val="DCB439"/>
                </a:solidFill>
              </a:rPr>
              <a:t>Base &amp; Bounds</a:t>
            </a:r>
            <a:endParaRPr sz="3000">
              <a:solidFill>
                <a:srgbClr val="DCB439"/>
              </a:solidFill>
            </a:endParaRPr>
          </a:p>
        </p:txBody>
      </p:sp>
      <p:sp>
        <p:nvSpPr>
          <p:cNvPr id="153" name="Google Shape;153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One simple method of </a:t>
            </a:r>
            <a:r>
              <a:rPr lang="en" b="1">
                <a:solidFill>
                  <a:srgbClr val="4A3651"/>
                </a:solidFill>
              </a:rPr>
              <a:t>hardware-based translation</a:t>
            </a:r>
            <a:r>
              <a:rPr lang="en"/>
              <a:t> is the </a:t>
            </a:r>
            <a:r>
              <a:rPr lang="en" b="1">
                <a:solidFill>
                  <a:srgbClr val="DCB439"/>
                </a:solidFill>
              </a:rPr>
              <a:t>base</a:t>
            </a:r>
            <a:r>
              <a:rPr lang="en"/>
              <a:t> and </a:t>
            </a:r>
            <a:r>
              <a:rPr lang="en" b="1">
                <a:solidFill>
                  <a:srgbClr val="DCB439"/>
                </a:solidFill>
              </a:rPr>
              <a:t>bounds</a:t>
            </a:r>
            <a:r>
              <a:rPr lang="en"/>
              <a:t> method: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/>
          </a:p>
          <a:p>
            <a:pPr indent="-381000">
              <a:lnSpc>
                <a:spcPct val="100000"/>
              </a:lnSpc>
              <a:buSzPts val="2400"/>
            </a:pPr>
            <a:r>
              <a:rPr lang="en" sz="2400"/>
              <a:t>The CPU has a </a:t>
            </a:r>
            <a:r>
              <a:rPr lang="en" sz="2400" b="1">
                <a:solidFill>
                  <a:srgbClr val="DCB439"/>
                </a:solidFill>
              </a:rPr>
              <a:t>base register</a:t>
            </a:r>
            <a:r>
              <a:rPr lang="en" sz="2400"/>
              <a:t> which holds the starting point in</a:t>
            </a:r>
            <a:r>
              <a:rPr lang="en" sz="2400" b="1">
                <a:solidFill>
                  <a:srgbClr val="002B5B"/>
                </a:solidFill>
              </a:rPr>
              <a:t> </a:t>
            </a:r>
            <a:r>
              <a:rPr lang="en" sz="2400" b="1">
                <a:solidFill>
                  <a:srgbClr val="4A3651"/>
                </a:solidFill>
              </a:rPr>
              <a:t>physical memory</a:t>
            </a:r>
            <a:r>
              <a:rPr lang="en" sz="2400"/>
              <a:t>, and a </a:t>
            </a:r>
            <a:r>
              <a:rPr lang="en" sz="2400" b="1">
                <a:solidFill>
                  <a:srgbClr val="DCB439"/>
                </a:solidFill>
              </a:rPr>
              <a:t>bounds register</a:t>
            </a:r>
            <a:r>
              <a:rPr lang="en" sz="2400"/>
              <a:t> which holds the ending point in</a:t>
            </a:r>
            <a:r>
              <a:rPr lang="en" sz="2400" b="1">
                <a:solidFill>
                  <a:srgbClr val="DCB439"/>
                </a:solidFill>
              </a:rPr>
              <a:t> physical memory</a:t>
            </a:r>
            <a:br>
              <a:rPr lang="en" sz="2400" b="1">
                <a:solidFill>
                  <a:srgbClr val="DCB439"/>
                </a:solidFill>
              </a:rPr>
            </a:br>
            <a:endParaRPr sz="2400" b="1">
              <a:solidFill>
                <a:srgbClr val="DCB439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/>
              <a:t>A </a:t>
            </a:r>
            <a:r>
              <a:rPr lang="en" sz="2400" b="1">
                <a:solidFill>
                  <a:srgbClr val="4A3651"/>
                </a:solidFill>
              </a:rPr>
              <a:t>physical address</a:t>
            </a:r>
            <a:r>
              <a:rPr lang="en" sz="2400"/>
              <a:t> can be generated with the following: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" sz="2400" b="1">
                <a:solidFill>
                  <a:srgbClr val="4A3651"/>
                </a:solidFill>
              </a:rPr>
              <a:t>	</a:t>
            </a:r>
            <a:r>
              <a:rPr lang="en" sz="2400" b="1">
                <a:solidFill>
                  <a:srgbClr val="4A3651"/>
                </a:solidFill>
                <a:latin typeface="Consolas"/>
                <a:ea typeface="Consolas"/>
                <a:cs typeface="Consolas"/>
                <a:sym typeface="Consolas"/>
              </a:rPr>
              <a:t>Physical Address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400" b="1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+</a:t>
            </a:r>
            <a:r>
              <a:rPr lang="en" sz="2400" b="1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 Virtual Address</a:t>
            </a:r>
            <a:endParaRPr sz="2400" b="1">
              <a:solidFill>
                <a:srgbClr val="DCB43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5764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Address Translation: </a:t>
            </a:r>
            <a:r>
              <a:rPr lang="en">
                <a:solidFill>
                  <a:srgbClr val="DCB439"/>
                </a:solidFill>
              </a:rPr>
              <a:t>Example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Suppose we had an address space of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8KB (</a:t>
            </a:r>
            <a:r>
              <a:rPr lang="en-US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bound)</a:t>
            </a:r>
            <a:r>
              <a:rPr lang="en" dirty="0"/>
              <a:t> that has been loaded at address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32KB (</a:t>
            </a:r>
            <a:r>
              <a:rPr lang="en-US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graphicFrame>
        <p:nvGraphicFramePr>
          <p:cNvPr id="160" name="Google Shape;160;p30"/>
          <p:cNvGraphicFramePr/>
          <p:nvPr/>
        </p:nvGraphicFramePr>
        <p:xfrm>
          <a:off x="2476500" y="3131550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Virtual Address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Physical Address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KB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 KB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KB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 KB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5000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6551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37768</a:t>
                      </a:r>
                      <a:endParaRPr sz="1800" b="1">
                        <a:solidFill>
                          <a:srgbClr val="46551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9000</a:t>
                      </a:r>
                      <a:endParaRPr sz="18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Fault (Out of Bounds)</a:t>
                      </a:r>
                      <a:endParaRPr sz="1800" b="1" i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72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Base and Bounds: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1" name="Google Shape;91;p2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21893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2B5B"/>
                </a:solidFill>
              </a:rPr>
              <a:t>Base</a:t>
            </a:r>
            <a:r>
              <a:rPr lang="en" dirty="0"/>
              <a:t> and </a:t>
            </a:r>
            <a:r>
              <a:rPr lang="en" b="1" dirty="0">
                <a:solidFill>
                  <a:srgbClr val="002B5B"/>
                </a:solidFill>
              </a:rPr>
              <a:t>Bounds</a:t>
            </a:r>
            <a:r>
              <a:rPr lang="en" dirty="0"/>
              <a:t> has two main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: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indent="-381000">
              <a:lnSpc>
                <a:spcPct val="100000"/>
              </a:lnSpc>
              <a:buSzPts val="2400"/>
              <a:buAutoNum type="arabicPeriod"/>
            </a:pPr>
            <a:r>
              <a:rPr lang="en" sz="2400" dirty="0"/>
              <a:t>It is </a:t>
            </a:r>
            <a:r>
              <a:rPr lang="en" sz="2400" b="1" dirty="0">
                <a:solidFill>
                  <a:srgbClr val="DCB439"/>
                </a:solidFill>
              </a:rPr>
              <a:t>wasteful</a:t>
            </a:r>
            <a:r>
              <a:rPr lang="en" sz="2400" dirty="0"/>
              <a:t> since there is a lot of unused space between the stack and heap.</a:t>
            </a:r>
            <a:br>
              <a:rPr lang="en" sz="2400" dirty="0"/>
            </a:br>
            <a:endParaRPr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br>
              <a:rPr lang="en" sz="2400" dirty="0"/>
            </a:br>
            <a:endParaRPr sz="2400" dirty="0"/>
          </a:p>
        </p:txBody>
      </p:sp>
      <p:sp>
        <p:nvSpPr>
          <p:cNvPr id="92" name="Google Shape;92;p22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7676525" y="2617500"/>
            <a:ext cx="1677000" cy="1006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7676525" y="36237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7676525" y="49422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7676525" y="4040100"/>
            <a:ext cx="1677000" cy="90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7676525" y="535860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676525" y="57750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99" name="Google Shape;99;p22"/>
          <p:cNvSpPr/>
          <p:nvPr/>
        </p:nvSpPr>
        <p:spPr>
          <a:xfrm>
            <a:off x="7630275" y="3642950"/>
            <a:ext cx="1781100" cy="256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877418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19419</TotalTime>
  <Words>541</Words>
  <Application>Microsoft Office PowerPoint</Application>
  <PresentationFormat>Widescreen</PresentationFormat>
  <Paragraphs>144</Paragraphs>
  <Slides>16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 Light</vt:lpstr>
      <vt:lpstr>Wingdings</vt:lpstr>
      <vt:lpstr>Consolas</vt:lpstr>
      <vt:lpstr>Calibri</vt:lpstr>
      <vt:lpstr>Arial</vt:lpstr>
      <vt:lpstr>rose_themed</vt:lpstr>
      <vt:lpstr>CSSE 332 Memory: Segmentation</vt:lpstr>
      <vt:lpstr>Motivation</vt:lpstr>
      <vt:lpstr>Questions</vt:lpstr>
      <vt:lpstr>Address Space</vt:lpstr>
      <vt:lpstr>Motivation</vt:lpstr>
      <vt:lpstr>Address Translation: Overview</vt:lpstr>
      <vt:lpstr>Address Translation: Base &amp; Bounds</vt:lpstr>
      <vt:lpstr>Address Translation: Example</vt:lpstr>
      <vt:lpstr>Base and Bounds: Problems</vt:lpstr>
      <vt:lpstr>Base and Bounds: Problems (cont.)</vt:lpstr>
      <vt:lpstr>Segmentation: Overview</vt:lpstr>
      <vt:lpstr>Segmentation: Hardware Information</vt:lpstr>
      <vt:lpstr>Which Segment Are We Referring To?</vt:lpstr>
      <vt:lpstr>Which Segment Are We Referring To? (cont.)</vt:lpstr>
      <vt:lpstr>Please do the activity</vt:lpstr>
      <vt:lpstr>Segmentation: Addressing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186</cp:revision>
  <cp:lastPrinted>2018-08-28T17:03:11Z</cp:lastPrinted>
  <dcterms:created xsi:type="dcterms:W3CDTF">2018-07-09T21:38:51Z</dcterms:created>
  <dcterms:modified xsi:type="dcterms:W3CDTF">2021-01-18T17:42:48Z</dcterms:modified>
</cp:coreProperties>
</file>